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7B079A-5B83-47CB-AC86-288AF9235E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2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600" u="sng"/>
              <a:t>CRITICAL VALUES OF A FUNCTION:</a:t>
            </a:r>
          </a:p>
          <a:p>
            <a:pPr>
              <a:spcBef>
                <a:spcPct val="50000"/>
              </a:spcBef>
            </a:pPr>
            <a:endParaRPr lang="en-GB" sz="3600" u="sng"/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600"/>
              <a:t>STATIONARY POINTS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sz="3600"/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600"/>
              <a:t>POINTS WHERE THE DERIVATIVE IS NOT DEFINED. </a:t>
            </a:r>
          </a:p>
        </p:txBody>
      </p:sp>
    </p:spTree>
    <p:extLst>
      <p:ext uri="{BB962C8B-B14F-4D97-AF65-F5344CB8AC3E}">
        <p14:creationId xmlns:p14="http://schemas.microsoft.com/office/powerpoint/2010/main" val="3441557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7543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4) SUBTITUTE ALL THE POINTS OBTAINED IN </a:t>
            </a:r>
          </a:p>
          <a:p>
            <a:pPr>
              <a:spcBef>
                <a:spcPct val="50000"/>
              </a:spcBef>
            </a:pPr>
            <a:r>
              <a:rPr lang="en-GB" sz="2400"/>
              <a:t>    FIRST 3 STEPS AND SUBSTITUTE EACH ONE </a:t>
            </a:r>
          </a:p>
          <a:p>
            <a:pPr>
              <a:spcBef>
                <a:spcPct val="50000"/>
              </a:spcBef>
            </a:pPr>
            <a:r>
              <a:rPr lang="en-GB" sz="2400"/>
              <a:t>    OF THEM IN THE GIVEN FUNCTION.</a:t>
            </a:r>
          </a:p>
          <a:p>
            <a:pPr>
              <a:spcBef>
                <a:spcPct val="50000"/>
              </a:spcBef>
            </a:pPr>
            <a:r>
              <a:rPr lang="en-GB" sz="2400"/>
              <a:t>5) THE LARGEST VALUE OBTAINED IS THE </a:t>
            </a:r>
          </a:p>
          <a:p>
            <a:pPr>
              <a:spcBef>
                <a:spcPct val="50000"/>
              </a:spcBef>
            </a:pPr>
            <a:r>
              <a:rPr lang="en-GB" sz="2400"/>
              <a:t>    ABSOLUTE MAXIMUM VALUE AND THE LEAST </a:t>
            </a:r>
          </a:p>
          <a:p>
            <a:pPr>
              <a:spcBef>
                <a:spcPct val="50000"/>
              </a:spcBef>
            </a:pPr>
            <a:r>
              <a:rPr lang="en-GB" sz="2400"/>
              <a:t>    VALUE OBTAINED IS THE ABSOLUTE MINIMUM </a:t>
            </a:r>
          </a:p>
          <a:p>
            <a:pPr>
              <a:spcBef>
                <a:spcPct val="50000"/>
              </a:spcBef>
            </a:pPr>
            <a:r>
              <a:rPr lang="en-GB" sz="2400"/>
              <a:t>    VALUE.</a:t>
            </a:r>
          </a:p>
        </p:txBody>
      </p:sp>
    </p:spTree>
    <p:extLst>
      <p:ext uri="{BB962C8B-B14F-4D97-AF65-F5344CB8AC3E}">
        <p14:creationId xmlns:p14="http://schemas.microsoft.com/office/powerpoint/2010/main" val="39432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2438400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4953000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8382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4267200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0"/>
            <a:ext cx="4038600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1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7543800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5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59436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8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029200" cy="4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34290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381000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27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1722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38862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4419600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30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010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46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543800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4676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4343400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91000"/>
            <a:ext cx="4572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314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820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010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6525"/>
            <a:ext cx="78486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21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32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7724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9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05000"/>
            <a:ext cx="9012237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29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991600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171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91600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72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620000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8194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5200"/>
            <a:ext cx="58674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72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7162800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43434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8001000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6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7391400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85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495800" cy="5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23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141321" name="Group 9"/>
          <p:cNvGrpSpPr>
            <a:grpSpLocks/>
          </p:cNvGrpSpPr>
          <p:nvPr/>
        </p:nvGrpSpPr>
        <p:grpSpPr bwMode="auto">
          <a:xfrm>
            <a:off x="1752600" y="1524000"/>
            <a:ext cx="5638800" cy="3733800"/>
            <a:chOff x="1104" y="960"/>
            <a:chExt cx="3552" cy="2352"/>
          </a:xfrm>
        </p:grpSpPr>
        <p:pic>
          <p:nvPicPr>
            <p:cNvPr id="1413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960"/>
              <a:ext cx="3552" cy="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315" name="Line 3"/>
            <p:cNvSpPr>
              <a:spLocks noChangeShapeType="1"/>
            </p:cNvSpPr>
            <p:nvPr/>
          </p:nvSpPr>
          <p:spPr bwMode="auto">
            <a:xfrm>
              <a:off x="2448" y="129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41316" name="Object 4"/>
            <p:cNvGraphicFramePr>
              <a:graphicFrameLocks noChangeAspect="1"/>
            </p:cNvGraphicFramePr>
            <p:nvPr/>
          </p:nvGraphicFramePr>
          <p:xfrm>
            <a:off x="2208" y="2880"/>
            <a:ext cx="384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241091" imgH="164957" progId="Equation.3">
                    <p:embed/>
                  </p:oleObj>
                </mc:Choice>
                <mc:Fallback>
                  <p:oleObj name="Equation" r:id="rId4" imgW="241091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880"/>
                          <a:ext cx="384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1318" name="Object 6"/>
            <p:cNvGraphicFramePr>
              <a:graphicFrameLocks noChangeAspect="1"/>
            </p:cNvGraphicFramePr>
            <p:nvPr/>
          </p:nvGraphicFramePr>
          <p:xfrm>
            <a:off x="3408" y="2832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6" imgW="152334" imgH="393529" progId="Equation.3">
                    <p:embed/>
                  </p:oleObj>
                </mc:Choice>
                <mc:Fallback>
                  <p:oleObj name="Equation" r:id="rId6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832"/>
                          <a:ext cx="187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1320" name="Line 8"/>
            <p:cNvSpPr>
              <a:spLocks noChangeShapeType="1"/>
            </p:cNvSpPr>
            <p:nvPr/>
          </p:nvSpPr>
          <p:spPr bwMode="auto">
            <a:xfrm>
              <a:off x="3504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4639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38100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1828800" y="762000"/>
            <a:ext cx="5257800" cy="3124200"/>
            <a:chOff x="1104" y="960"/>
            <a:chExt cx="3552" cy="2352"/>
          </a:xfrm>
        </p:grpSpPr>
        <p:pic>
          <p:nvPicPr>
            <p:cNvPr id="14029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960"/>
              <a:ext cx="3552" cy="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>
              <a:off x="2448" y="129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40295" name="Object 7"/>
            <p:cNvGraphicFramePr>
              <a:graphicFrameLocks noChangeAspect="1"/>
            </p:cNvGraphicFramePr>
            <p:nvPr/>
          </p:nvGraphicFramePr>
          <p:xfrm>
            <a:off x="2208" y="2880"/>
            <a:ext cx="384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5" imgW="241091" imgH="164957" progId="Equation.3">
                    <p:embed/>
                  </p:oleObj>
                </mc:Choice>
                <mc:Fallback>
                  <p:oleObj name="Equation" r:id="rId5" imgW="241091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880"/>
                          <a:ext cx="384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0296" name="Object 8"/>
            <p:cNvGraphicFramePr>
              <a:graphicFrameLocks noChangeAspect="1"/>
            </p:cNvGraphicFramePr>
            <p:nvPr/>
          </p:nvGraphicFramePr>
          <p:xfrm>
            <a:off x="3408" y="2832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7" imgW="152334" imgH="393529" progId="Equation.3">
                    <p:embed/>
                  </p:oleObj>
                </mc:Choice>
                <mc:Fallback>
                  <p:oleObj name="Equation" r:id="rId7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832"/>
                          <a:ext cx="187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297" name="Line 9"/>
            <p:cNvSpPr>
              <a:spLocks noChangeShapeType="1"/>
            </p:cNvSpPr>
            <p:nvPr/>
          </p:nvSpPr>
          <p:spPr bwMode="auto">
            <a:xfrm>
              <a:off x="3504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3600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586740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7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138261" name="Group 21"/>
          <p:cNvGrpSpPr>
            <a:grpSpLocks/>
          </p:cNvGrpSpPr>
          <p:nvPr/>
        </p:nvGrpSpPr>
        <p:grpSpPr bwMode="auto">
          <a:xfrm>
            <a:off x="2133600" y="914400"/>
            <a:ext cx="5105400" cy="4765675"/>
            <a:chOff x="1344" y="576"/>
            <a:chExt cx="3216" cy="3002"/>
          </a:xfrm>
        </p:grpSpPr>
        <p:pic>
          <p:nvPicPr>
            <p:cNvPr id="1382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576"/>
              <a:ext cx="3216" cy="2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243" name="Line 3"/>
            <p:cNvSpPr>
              <a:spLocks noChangeShapeType="1"/>
            </p:cNvSpPr>
            <p:nvPr/>
          </p:nvSpPr>
          <p:spPr bwMode="auto">
            <a:xfrm>
              <a:off x="1824" y="240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3792" y="1008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38245" name="Object 5"/>
            <p:cNvGraphicFramePr>
              <a:graphicFrameLocks noChangeAspect="1"/>
            </p:cNvGraphicFramePr>
            <p:nvPr/>
          </p:nvGraphicFramePr>
          <p:xfrm>
            <a:off x="1680" y="3312"/>
            <a:ext cx="33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4" imgW="228402" imgH="177646" progId="Equation.3">
                    <p:embed/>
                  </p:oleObj>
                </mc:Choice>
                <mc:Fallback>
                  <p:oleObj name="Equation" r:id="rId4" imgW="228402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3312"/>
                          <a:ext cx="336" cy="2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8247" name="Object 7"/>
            <p:cNvGraphicFramePr>
              <a:graphicFrameLocks noChangeAspect="1"/>
            </p:cNvGraphicFramePr>
            <p:nvPr/>
          </p:nvGraphicFramePr>
          <p:xfrm>
            <a:off x="3696" y="3264"/>
            <a:ext cx="185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6" imgW="126720" imgH="164880" progId="Equation.3">
                    <p:embed/>
                  </p:oleObj>
                </mc:Choice>
                <mc:Fallback>
                  <p:oleObj name="Equation" r:id="rId6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264"/>
                          <a:ext cx="185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8249" name="Line 9"/>
            <p:cNvSpPr>
              <a:spLocks noChangeShapeType="1"/>
            </p:cNvSpPr>
            <p:nvPr/>
          </p:nvSpPr>
          <p:spPr bwMode="auto">
            <a:xfrm>
              <a:off x="1824" y="24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38256" name="Object 16"/>
            <p:cNvGraphicFramePr>
              <a:graphicFrameLocks noChangeAspect="1"/>
            </p:cNvGraphicFramePr>
            <p:nvPr/>
          </p:nvGraphicFramePr>
          <p:xfrm>
            <a:off x="3024" y="2304"/>
            <a:ext cx="19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8" imgW="177492" imgH="177492" progId="Equation.3">
                    <p:embed/>
                  </p:oleObj>
                </mc:Choice>
                <mc:Fallback>
                  <p:oleObj name="Equation" r:id="rId8" imgW="177492" imgH="17749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304"/>
                          <a:ext cx="19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8258" name="Object 18"/>
            <p:cNvGraphicFramePr>
              <a:graphicFrameLocks noChangeAspect="1"/>
            </p:cNvGraphicFramePr>
            <p:nvPr/>
          </p:nvGraphicFramePr>
          <p:xfrm>
            <a:off x="2688" y="912"/>
            <a:ext cx="240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10" imgW="190335" imgH="177646" progId="Equation.3">
                    <p:embed/>
                  </p:oleObj>
                </mc:Choice>
                <mc:Fallback>
                  <p:oleObj name="Equation" r:id="rId10" imgW="190335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912"/>
                          <a:ext cx="240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8260" name="Line 20"/>
            <p:cNvSpPr>
              <a:spLocks noChangeShapeType="1"/>
            </p:cNvSpPr>
            <p:nvPr/>
          </p:nvSpPr>
          <p:spPr bwMode="auto">
            <a:xfrm flipH="1">
              <a:off x="2976" y="100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17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066800" y="1143000"/>
            <a:ext cx="7543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METHOD TO FIND ABSOLUTE MAXIMUM &amp; </a:t>
            </a:r>
          </a:p>
          <a:p>
            <a:pPr>
              <a:spcBef>
                <a:spcPct val="50000"/>
              </a:spcBef>
            </a:pPr>
            <a:r>
              <a:rPr lang="en-GB" sz="2400"/>
              <a:t>MINIMUM VALUES:</a:t>
            </a:r>
          </a:p>
          <a:p>
            <a:pPr>
              <a:spcBef>
                <a:spcPct val="50000"/>
              </a:spcBef>
            </a:pPr>
            <a:r>
              <a:rPr lang="en-GB" sz="2400"/>
              <a:t>1) FIND THE STATIONARY POINTS</a:t>
            </a:r>
          </a:p>
          <a:p>
            <a:pPr>
              <a:spcBef>
                <a:spcPct val="50000"/>
              </a:spcBef>
            </a:pPr>
            <a:r>
              <a:rPr lang="en-GB" sz="2400"/>
              <a:t>2) FIND THE POINTS WHERE THE FUNCTION IS</a:t>
            </a:r>
          </a:p>
          <a:p>
            <a:pPr>
              <a:spcBef>
                <a:spcPct val="50000"/>
              </a:spcBef>
            </a:pPr>
            <a:r>
              <a:rPr lang="en-GB" sz="2400"/>
              <a:t>    NOT DIFFERENTIABLE.</a:t>
            </a:r>
          </a:p>
          <a:p>
            <a:pPr>
              <a:spcBef>
                <a:spcPct val="50000"/>
              </a:spcBef>
            </a:pPr>
            <a:r>
              <a:rPr lang="en-GB" sz="2400"/>
              <a:t>3) TAKE THE END POINTS OF THE GIVEN </a:t>
            </a:r>
          </a:p>
          <a:p>
            <a:pPr>
              <a:spcBef>
                <a:spcPct val="50000"/>
              </a:spcBef>
            </a:pPr>
            <a:r>
              <a:rPr lang="en-GB" sz="2400"/>
              <a:t>    INTERVAL IN WHICH THE FUNCTION IS </a:t>
            </a:r>
          </a:p>
          <a:p>
            <a:pPr>
              <a:spcBef>
                <a:spcPct val="50000"/>
              </a:spcBef>
            </a:pPr>
            <a:r>
              <a:rPr lang="en-GB" sz="2400"/>
              <a:t>    DEFINED.</a:t>
            </a:r>
          </a:p>
        </p:txBody>
      </p:sp>
    </p:spTree>
    <p:extLst>
      <p:ext uri="{BB962C8B-B14F-4D97-AF65-F5344CB8AC3E}">
        <p14:creationId xmlns:p14="http://schemas.microsoft.com/office/powerpoint/2010/main" val="292485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20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RIZNARGISHANISHA</dc:creator>
  <cp:lastModifiedBy>RIZNARGISHANISHA</cp:lastModifiedBy>
  <cp:revision>1</cp:revision>
  <dcterms:created xsi:type="dcterms:W3CDTF">2006-08-16T00:00:00Z</dcterms:created>
  <dcterms:modified xsi:type="dcterms:W3CDTF">2010-11-12T08:48:53Z</dcterms:modified>
</cp:coreProperties>
</file>